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68" d="100"/>
          <a:sy n="68" d="100"/>
        </p:scale>
        <p:origin x="54" y="3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912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06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a0e8cf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a0e8cf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3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a0e8cf8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a0e8cf8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4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a0e8cf8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a0e8cf8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05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a0e8cf8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a0e8cf8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46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a0e8cf8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a0e8cf8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34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a0e8cf8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a0e8cf8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52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0362" y="1"/>
            <a:ext cx="12212361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r="14465"/>
            </a:stretch>
          </a:blipFill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08117" y="2519679"/>
            <a:ext cx="7197726" cy="151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908117" y="4104640"/>
            <a:ext cx="7197726" cy="97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 flipH="1">
            <a:off x="1724104" y="904241"/>
            <a:ext cx="2129213" cy="1015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3316" y="-876039"/>
            <a:ext cx="7307327" cy="431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9641" y="6045843"/>
            <a:ext cx="1124243" cy="3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052" y="6017850"/>
            <a:ext cx="849828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9183" y="6036512"/>
            <a:ext cx="1428749" cy="41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3067" y="315245"/>
            <a:ext cx="1599511" cy="93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7345" y="6036512"/>
            <a:ext cx="1174698" cy="37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0198" y="6008519"/>
            <a:ext cx="1719100" cy="40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43840" y="6045842"/>
            <a:ext cx="1287989" cy="3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118288" y="5915359"/>
            <a:ext cx="481067" cy="48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 rot="-10490766">
            <a:off x="12656570" y="466701"/>
            <a:ext cx="3519565" cy="3278499"/>
          </a:xfrm>
          <a:prstGeom prst="rect">
            <a:avLst/>
          </a:prstGeom>
          <a:blipFill rotWithShape="1">
            <a:blip r:embed="rId12">
              <a:alphaModFix amt="41000"/>
            </a:blip>
            <a:stretch>
              <a:fillRect r="1446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6286" y="1491201"/>
            <a:ext cx="4045409" cy="2148644"/>
          </a:xfrm>
          <a:prstGeom prst="rect">
            <a:avLst/>
          </a:prstGeom>
          <a:blipFill rotWithShape="1">
            <a:blip r:embed="rId13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439333" y="5998891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25317" y="5965477"/>
            <a:ext cx="1136512" cy="58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White">
  <p:cSld name="1_Wave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Aqua">
  <p:cSld name="1_Wave Aqu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Pink">
  <p:cSld name="1_Wav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Red">
  <p:cSld name="1_Wav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Blue">
  <p:cSld name="1_Wav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Purple">
  <p:cSld name="1_Wave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ave Green">
  <p:cSld name="1_Wav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 rot="3561188">
            <a:off x="503910" y="3041220"/>
            <a:ext cx="11271464" cy="2421019"/>
          </a:xfrm>
          <a:prstGeom prst="rect">
            <a:avLst/>
          </a:prstGeom>
          <a:blipFill rotWithShape="1">
            <a:blip r:embed="rId2">
              <a:alphaModFix amt="50000"/>
            </a:blip>
            <a:stretch>
              <a:fillRect r="1446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-1849119" y="2065867"/>
            <a:ext cx="17983199" cy="3904627"/>
          </a:xfrm>
          <a:prstGeom prst="rect">
            <a:avLst/>
          </a:prstGeom>
          <a:blipFill rotWithShape="1">
            <a:blip r:embed="rId2">
              <a:alphaModFix amt="50000"/>
            </a:blip>
            <a:stretch>
              <a:fillRect r="1446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85975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 rot="940027">
            <a:off x="-406680" y="-1207409"/>
            <a:ext cx="14836039" cy="8571538"/>
          </a:xfrm>
          <a:prstGeom prst="rect">
            <a:avLst/>
          </a:prstGeom>
          <a:blipFill rotWithShape="1">
            <a:blip r:embed="rId2">
              <a:alphaModFix amt="50000"/>
            </a:blip>
            <a:stretch>
              <a:fillRect r="1446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White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-1567814" y="2352781"/>
            <a:ext cx="15029813" cy="371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1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 rot="825970">
            <a:off x="-1951389" y="-898829"/>
            <a:ext cx="15316050" cy="6952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scape Picture with Caption">
  <p:cSld name="Lanscape Pictur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/>
        </p:nvSpPr>
        <p:spPr>
          <a:xfrm rot="-9576375">
            <a:off x="-1521935" y="1028182"/>
            <a:ext cx="17531102" cy="5608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421448" y="700088"/>
            <a:ext cx="14873287" cy="537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-1056640" y="1288832"/>
            <a:ext cx="15941041" cy="4078287"/>
          </a:xfrm>
          <a:prstGeom prst="rect">
            <a:avLst/>
          </a:prstGeom>
          <a:blipFill rotWithShape="1">
            <a:blip r:embed="rId2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 rot="-1979197">
            <a:off x="2769605" y="-1188012"/>
            <a:ext cx="11768680" cy="7528560"/>
          </a:xfrm>
          <a:prstGeom prst="rect">
            <a:avLst/>
          </a:prstGeom>
          <a:blipFill rotWithShape="1">
            <a:blip r:embed="rId2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Purple">
  <p:cSld name="Wave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Blue">
  <p:cSld name="Wav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Red">
  <p:cSld name="Wav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Pink">
  <p:cSld name="Wav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Aqua">
  <p:cSld name="Wave Aqu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ve Green">
  <p:cSld name="Wav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5323112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550224" y="2142068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85975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85975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666126" y="37325"/>
            <a:ext cx="108597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000"/>
              <a:t>Search for Gravitational Waves with Interferometric Detectors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i="1"/>
              <a:t>Chairs: Qi Chu (UWA) and Karl Wette (ANU)</a:t>
            </a:r>
            <a:endParaRPr sz="2400" i="1"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666125" y="1498675"/>
            <a:ext cx="10923900" cy="4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LIGO-Virgo searches led by OzGrav members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SPIIR CBC search pipeline preparations for O3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(Qi Chu, Joel Bosveld, Linqing Wen and others, UWA)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BayesWave burst search pipeline, O1 and O2 all-sky burst search paper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(Meg Millhouse, UniMelb)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CW O2 Sco X-1 Viterbi 2.0 search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(Patrick and others,, UniMelb)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Stochastic group O2 directional searches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(Pat Meyers, UniMelb; Boris Goncharov &amp; Colm Talbot, Monash)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OzGrav participation/contribution to LIGO-Virgo searches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Long-duration post-merger search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(Lilli, Andrew, Paul, Nikhil, others; UniMelb+Monash)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OzGrav activities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CW workshop Aug. 2018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Organised by Karl Wette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OzStar task force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(Karl Wette, Qi Chu)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-1" y="6358255"/>
            <a:ext cx="12309231" cy="49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516950" y="1456200"/>
            <a:ext cx="4194000" cy="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Online search performance: 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Sensitivity of mock O2 online tests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High-significance glitch triggers down to zero</a:t>
            </a:r>
            <a:endParaRPr sz="2000"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516951" y="0"/>
            <a:ext cx="108597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000"/>
              <a:t>SPIIR Online CBC Search pipeline -- preparation for O3</a:t>
            </a:r>
            <a:endParaRPr sz="2400" i="1"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910" y="3349875"/>
            <a:ext cx="2627120" cy="19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250" y="3349875"/>
            <a:ext cx="3187902" cy="19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507750" y="1877175"/>
            <a:ext cx="3401400" cy="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Latency from 20 seconds down to 6 seconds</a:t>
            </a:r>
            <a:endParaRPr sz="2000"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7959450" y="1908975"/>
            <a:ext cx="3856200" cy="84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Prompt skymap uploading</a:t>
            </a:r>
            <a:endParaRPr sz="2000"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5075" y="3349875"/>
            <a:ext cx="3187901" cy="19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556050" y="1422176"/>
            <a:ext cx="5323200" cy="305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O3 search plan: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Search for BNS, NSBH, and BBH</a:t>
            </a:r>
            <a:endParaRPr sz="24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Online triggers with HLV (and HL if quality of Virgo data is unsatisfying), with prompt skymaps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Online triggers with HLVK when KAGRA data is usable (subject to review)</a:t>
            </a:r>
            <a:endParaRPr sz="2000"/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769851" y="148200"/>
            <a:ext cx="108597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000"/>
              <a:t>SPIIR Online CBC Search pipeline</a:t>
            </a:r>
            <a:endParaRPr sz="2400" i="1"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2"/>
          </p:nvPr>
        </p:nvSpPr>
        <p:spPr>
          <a:xfrm>
            <a:off x="6210900" y="1585427"/>
            <a:ext cx="5232000" cy="46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Preparation for ER13/ER14/O3: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Code review: pass milestones with online HLV analysis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Officially documented as one of the online CBC pipelines in O3 EM followup userguide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First round of SPIIR O3 readiness document circulated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Computing resources allocated for SPIIR online runs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Point persons for O3 operation:  Qi Chu and Linqing. Manoj and Xiaolin, 2 PhDs, are being trained for O3 operation and follow up events. More persons welcome.</a:t>
            </a:r>
            <a:endParaRPr sz="2000"/>
          </a:p>
        </p:txBody>
      </p:sp>
      <p:sp>
        <p:nvSpPr>
          <p:cNvPr id="173" name="Google Shape;173;p31"/>
          <p:cNvSpPr/>
          <p:nvPr/>
        </p:nvSpPr>
        <p:spPr>
          <a:xfrm>
            <a:off x="6636700" y="488875"/>
            <a:ext cx="3125700" cy="62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Aiming for first NSBH !</a:t>
            </a: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644950" y="4473775"/>
            <a:ext cx="5323200" cy="194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Ongoing and future work: </a:t>
            </a:r>
            <a:endParaRPr sz="24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/>
              <a:t>Incorporating KAGRA data processing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SPIIR catalog on O1 and O2 data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SPIIR search of sub-threshold events with FRB triggers.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493201" y="120725"/>
            <a:ext cx="108597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BayesWave burst search</a:t>
            </a:r>
            <a:endParaRPr sz="3000"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2"/>
          </p:nvPr>
        </p:nvSpPr>
        <p:spPr>
          <a:xfrm>
            <a:off x="6520600" y="1475346"/>
            <a:ext cx="4995300" cy="15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Preparation for O3: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Continue to run as on online follow-up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major changes between O2 and O3</a:t>
            </a:r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2"/>
          </p:nvPr>
        </p:nvSpPr>
        <p:spPr>
          <a:xfrm>
            <a:off x="493199" y="1475343"/>
            <a:ext cx="4995300" cy="364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Bayesian reconstruction of unmodeled GW bursts using sine-Gaussian wavelets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Online follow-up of coherent wave-burst search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Robust distinction between signals and glitches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Waveform reconstruction with minimal assumptions on souce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2"/>
          </p:nvPr>
        </p:nvSpPr>
        <p:spPr>
          <a:xfrm>
            <a:off x="6135399" y="3268068"/>
            <a:ext cx="4995300" cy="364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Ongoing and future work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O2 short-duration burst search paper nearly done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See O1 All Sky Paper for reference: arxiv:1611.02972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Planned O3 paper with results from taht run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493201" y="120725"/>
            <a:ext cx="108597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CW O2 Sco X-1 Viterbi 2.0 search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493199" y="1475343"/>
            <a:ext cx="4995300" cy="364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Search for continuous gravitational waves from the low-mass X-ray binary Scorpius X-1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Viterbi 2.0 search pipeline builds on two techniques: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 hidden Markov model (solved by the Viterbi algorithm), which makes the search robust against spin wandering: that is, unpredictable stochastic variation in the GW frequency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J-statistic: a matched filter that fully accounts for the motion of the source neutron star in its binary orbit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Will be published before the O2 data release in Feb 2019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2"/>
          </p:nvPr>
        </p:nvSpPr>
        <p:spPr>
          <a:xfrm>
            <a:off x="6283575" y="1576932"/>
            <a:ext cx="4995300" cy="42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Ongoing and future work, O3 plans</a:t>
            </a:r>
            <a:endParaRPr sz="2000" b="1"/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Will re-run Sco X-1 search on full O3 dataset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Aim to do a search for LMXBs other than Sco X-1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GPU version of the core algorithm exists, produces the right results, runs super-fast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Working on sensitivity improvements for the hidden Markov model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493201" y="120725"/>
            <a:ext cx="108597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Stochastic O2 directional searches </a:t>
            </a:r>
            <a:endParaRPr sz="3000"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2"/>
          </p:nvPr>
        </p:nvSpPr>
        <p:spPr>
          <a:xfrm>
            <a:off x="493200" y="1475351"/>
            <a:ext cx="5002800" cy="409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 over persistent narrowband gravitational wave point-sources in 20-1726 Hz band at directions of Scorpius-X1, SN1987A and Galactic Center.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 for gravitational wave point sources with a broadband spectrum over all sky locations.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 for extended in space sources of gravitational waves using spherical harmonics decomposition.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2"/>
          </p:nvPr>
        </p:nvSpPr>
        <p:spPr>
          <a:xfrm>
            <a:off x="6520600" y="5096346"/>
            <a:ext cx="4995300" cy="15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Ongoing and future work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Finish and publish O2 results</a:t>
            </a:r>
            <a:endParaRPr sz="2400"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6520600" y="1475351"/>
            <a:ext cx="4995300" cy="196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O3 detection possibility and preparation</a:t>
            </a:r>
            <a:endParaRPr sz="24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Possibility of a low-significance detection of an isotropic stochastic background in O3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Unknown possibility of isolated, narrowband sources, Sn1987a and Galactic centre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ScoX-1, sensitivity unlikely to reach torque-balance limit in O3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493201" y="120725"/>
            <a:ext cx="108597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Long-duration post-merger searches  </a:t>
            </a:r>
            <a:endParaRPr sz="3000"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2"/>
          </p:nvPr>
        </p:nvSpPr>
        <p:spPr>
          <a:xfrm>
            <a:off x="66150" y="1475350"/>
            <a:ext cx="6680100" cy="22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 &amp; Sensitivity (arXiv:1810.02581)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Two unmodeled algorithms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Two model-based algorithms (power-law model)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 until the end of O2; no detection claimed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Detectors with lower noise level are needed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Beyond detectability even with optimal matched filter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2"/>
          </p:nvPr>
        </p:nvSpPr>
        <p:spPr>
          <a:xfrm>
            <a:off x="6169400" y="1475350"/>
            <a:ext cx="5845800" cy="232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O3 detection possibility and preparation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Methods are ready for future analysis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Working on improvement of the methods, e.g., hidden Markov model tracking of cross-power map, using 3 IFOs, etc.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Not likely to have d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etection in O3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100" y="4085474"/>
            <a:ext cx="3719655" cy="239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863" y="4085475"/>
            <a:ext cx="3878867" cy="23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zGrav01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OzGrav01</vt:lpstr>
      <vt:lpstr>Search for Gravitational Waves with Interferometric Detectors Chairs: Qi Chu (UWA) and Karl Wette (ANU)</vt:lpstr>
      <vt:lpstr>SPIIR Online CBC Search pipeline -- preparation for O3</vt:lpstr>
      <vt:lpstr>SPIIR Online CBC Search pipeline</vt:lpstr>
      <vt:lpstr>BayesWave burst search</vt:lpstr>
      <vt:lpstr>CW O2 Sco X-1 Viterbi 2.0 search </vt:lpstr>
      <vt:lpstr>Stochastic O2 directional searches </vt:lpstr>
      <vt:lpstr>Long-duration post-merger searches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Gravitational Waves with Interferometric Detectors Chairs: Qi Chu (UWA) and Karl Wette (ANU)</dc:title>
  <dc:creator>Erin O'Grady</dc:creator>
  <cp:lastModifiedBy>Erin O'Grady</cp:lastModifiedBy>
  <cp:revision>2</cp:revision>
  <dcterms:modified xsi:type="dcterms:W3CDTF">2019-01-14T00:35:02Z</dcterms:modified>
</cp:coreProperties>
</file>