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7" r:id="rId4"/>
    <p:sldId id="308" r:id="rId5"/>
    <p:sldId id="301" r:id="rId6"/>
    <p:sldId id="300" r:id="rId7"/>
    <p:sldId id="309" r:id="rId8"/>
    <p:sldId id="297" r:id="rId9"/>
    <p:sldId id="303" r:id="rId10"/>
    <p:sldId id="299" r:id="rId11"/>
    <p:sldId id="302" r:id="rId12"/>
    <p:sldId id="305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225"/>
    <a:srgbClr val="F26900"/>
    <a:srgbClr val="FFA25D"/>
    <a:srgbClr val="004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00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78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09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73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06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33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2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88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80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82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A577-8111-4363-9BEB-495DF02EBC46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3BB4-653D-4C8C-B85A-3F56E9BD9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gw-astronomy.org/bin/edit/OzGrav/OzMO?topicparent=OzGrav.OzGravH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gw-astronomy.org/bin/edit/OzGrav/OzMO?topicparent=OzGrav.OzGravH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912561"/>
            <a:ext cx="9144000" cy="567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86000">
                  <a:srgbClr val="F26900"/>
                </a:gs>
                <a:gs pos="17000">
                  <a:srgbClr val="F269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16327"/>
          <a:stretch/>
        </p:blipFill>
        <p:spPr>
          <a:xfrm>
            <a:off x="1702974" y="972"/>
            <a:ext cx="5738052" cy="234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160" y="2380436"/>
            <a:ext cx="7687235" cy="907163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AU" sz="3200" dirty="0" err="1" smtClean="0">
                <a:solidFill>
                  <a:srgbClr val="00427C"/>
                </a:solidFill>
                <a:latin typeface="Calibri"/>
                <a:cs typeface="Calibri"/>
              </a:rPr>
              <a:t>OzGrav</a:t>
            </a:r>
            <a:r>
              <a:rPr lang="en-AU" sz="3200" dirty="0" smtClean="0">
                <a:solidFill>
                  <a:srgbClr val="00427C"/>
                </a:solidFill>
                <a:latin typeface="Calibri"/>
                <a:cs typeface="Calibri"/>
              </a:rPr>
              <a:t> High Frequency Detector – Detector Design</a:t>
            </a:r>
            <a:endParaRPr lang="en-AU" sz="3200" dirty="0">
              <a:solidFill>
                <a:srgbClr val="00427C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160" y="3413408"/>
            <a:ext cx="7890164" cy="101893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427C"/>
                </a:solidFill>
              </a:rPr>
              <a:t>David Ottaway for HF Working Group</a:t>
            </a:r>
            <a:endParaRPr lang="en-AU" dirty="0">
              <a:solidFill>
                <a:srgbClr val="00427C"/>
              </a:solidFill>
            </a:endParaRPr>
          </a:p>
        </p:txBody>
      </p:sp>
      <p:pic>
        <p:nvPicPr>
          <p:cNvPr id="13" name="Picture 12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559" y="4634452"/>
            <a:ext cx="842990" cy="365873"/>
          </a:xfrm>
          <a:prstGeom prst="rect">
            <a:avLst/>
          </a:prstGeom>
        </p:spPr>
      </p:pic>
      <p:pic>
        <p:nvPicPr>
          <p:cNvPr id="14" name="Picture 13" descr="imgres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95" y="4671165"/>
            <a:ext cx="980153" cy="325038"/>
          </a:xfrm>
          <a:prstGeom prst="rect">
            <a:avLst/>
          </a:prstGeom>
        </p:spPr>
      </p:pic>
      <p:pic>
        <p:nvPicPr>
          <p:cNvPr id="15" name="Picture 14" descr="imgres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543" y="4543436"/>
            <a:ext cx="482727" cy="482727"/>
          </a:xfrm>
          <a:prstGeom prst="rect">
            <a:avLst/>
          </a:prstGeom>
        </p:spPr>
      </p:pic>
      <p:pic>
        <p:nvPicPr>
          <p:cNvPr id="16" name="Picture 15" descr="imgres-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019" y="4351035"/>
            <a:ext cx="809075" cy="809075"/>
          </a:xfrm>
          <a:prstGeom prst="rect">
            <a:avLst/>
          </a:prstGeom>
        </p:spPr>
      </p:pic>
      <p:pic>
        <p:nvPicPr>
          <p:cNvPr id="17" name="Picture 16" descr="search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942" y="4537335"/>
            <a:ext cx="492399" cy="492399"/>
          </a:xfrm>
          <a:prstGeom prst="rect">
            <a:avLst/>
          </a:prstGeom>
        </p:spPr>
      </p:pic>
      <p:pic>
        <p:nvPicPr>
          <p:cNvPr id="18" name="Picture 17" descr="imgres-2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95" r="-33823"/>
          <a:stretch/>
        </p:blipFill>
        <p:spPr>
          <a:xfrm>
            <a:off x="7319866" y="4566807"/>
            <a:ext cx="1275136" cy="430190"/>
          </a:xfrm>
          <a:prstGeom prst="rect">
            <a:avLst/>
          </a:prstGeom>
        </p:spPr>
      </p:pic>
      <p:pic>
        <p:nvPicPr>
          <p:cNvPr id="19" name="Picture 18" descr="swinburne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6" y="4644120"/>
            <a:ext cx="675892" cy="336873"/>
          </a:xfrm>
          <a:prstGeom prst="rect">
            <a:avLst/>
          </a:prstGeom>
        </p:spPr>
      </p:pic>
      <p:pic>
        <p:nvPicPr>
          <p:cNvPr id="20" name="Picture 19" descr="UWA-L-CMYKWebRes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034" y="4602232"/>
            <a:ext cx="1386093" cy="3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7" y="-143302"/>
            <a:ext cx="7886700" cy="994172"/>
          </a:xfrm>
        </p:spPr>
        <p:txBody>
          <a:bodyPr/>
          <a:lstStyle/>
          <a:p>
            <a:r>
              <a:rPr lang="en-AU" dirty="0" smtClean="0"/>
              <a:t>A First Look of Folding </a:t>
            </a:r>
            <a:r>
              <a:rPr lang="en-AU" dirty="0" err="1" smtClean="0"/>
              <a:t>OzGrav</a:t>
            </a:r>
            <a:r>
              <a:rPr lang="en-AU" dirty="0" smtClean="0"/>
              <a:t> HF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53" y="577649"/>
            <a:ext cx="7886700" cy="3263504"/>
          </a:xfrm>
        </p:spPr>
        <p:txBody>
          <a:bodyPr/>
          <a:lstStyle/>
          <a:p>
            <a:r>
              <a:rPr lang="en-AU" dirty="0" smtClean="0"/>
              <a:t>Sensitivity in quantum noise  dominated regime proportional to </a:t>
            </a:r>
            <a:r>
              <a:rPr lang="en-AU" dirty="0" err="1" smtClean="0"/>
              <a:t>sqrt</a:t>
            </a:r>
            <a:r>
              <a:rPr lang="en-AU" dirty="0" smtClean="0"/>
              <a:t>( Total Arm Length) – Regardless of Folding</a:t>
            </a:r>
          </a:p>
          <a:p>
            <a:r>
              <a:rPr lang="en-AU" dirty="0" smtClean="0"/>
              <a:t>Coating Thermal Noise Scales inversely proportional to: </a:t>
            </a:r>
          </a:p>
          <a:p>
            <a:pPr marL="0" indent="0">
              <a:buNone/>
            </a:pPr>
            <a:r>
              <a:rPr lang="en-AU" dirty="0" smtClean="0"/>
              <a:t>	</a:t>
            </a:r>
            <a:r>
              <a:rPr lang="en-AU" dirty="0"/>
              <a:t>S</a:t>
            </a:r>
            <a:r>
              <a:rPr lang="en-AU" dirty="0" smtClean="0"/>
              <a:t>pot size x bounce length x bounce factor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7473035"/>
                  </p:ext>
                </p:extLst>
              </p:nvPr>
            </p:nvGraphicFramePr>
            <p:xfrm>
              <a:off x="418531" y="1997011"/>
              <a:ext cx="6096000" cy="3146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10267233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2120671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404850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Parameter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Travelling Wave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Standing Wave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96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Spots per mirror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828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Total Reflections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0766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Round Trip Length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56292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Displacement</a:t>
                          </a:r>
                          <a:r>
                            <a:rPr lang="en-AU" baseline="0" dirty="0" smtClean="0"/>
                            <a:t> amplitude thermal noise factor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A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AU" dirty="0"/>
                        </a:p>
                        <a:p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A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dirty="0"/>
                        </a:p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7846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Thermal noise</a:t>
                          </a:r>
                          <a:r>
                            <a:rPr lang="en-AU" baseline="0" dirty="0" smtClean="0"/>
                            <a:t> reduction factor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A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A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AU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1650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Quantum</a:t>
                          </a:r>
                          <a:r>
                            <a:rPr lang="en-AU" baseline="0" dirty="0" smtClean="0"/>
                            <a:t> shot</a:t>
                          </a:r>
                          <a:r>
                            <a:rPr lang="en-AU" dirty="0" smtClean="0"/>
                            <a:t> noise reduction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A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A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5600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7473035"/>
                  </p:ext>
                </p:extLst>
              </p:nvPr>
            </p:nvGraphicFramePr>
            <p:xfrm>
              <a:off x="418531" y="1997011"/>
              <a:ext cx="6096000" cy="3146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10267233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2120671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404850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Parameter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Travelling Wave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Standing Wave</a:t>
                          </a:r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96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Spots per mirror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101639" r="-101502" b="-6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1639" r="-1198" b="-663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828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Total Reflections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201639" r="-101502" b="-5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1639" r="-1198" b="-563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0766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Round Trip Length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301639" r="-101502" b="-4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1639" r="-1198" b="-463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5629201"/>
                      </a:ext>
                    </a:extLst>
                  </a:tr>
                  <a:tr h="563182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Displacement</a:t>
                          </a:r>
                          <a:r>
                            <a:rPr lang="en-AU" baseline="0" dirty="0" smtClean="0"/>
                            <a:t> amplitude thermal noise factor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266304" r="-101502" b="-207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66304" r="-1198" b="-207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7846936"/>
                      </a:ext>
                    </a:extLst>
                  </a:tr>
                  <a:tr h="581787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Thermal noise</a:t>
                          </a:r>
                          <a:r>
                            <a:rPr lang="en-AU" baseline="0" dirty="0" smtClean="0"/>
                            <a:t> reduction factor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351042" r="-101502" b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51042" r="-1198" b="-989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16509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Quantum</a:t>
                          </a:r>
                          <a:r>
                            <a:rPr lang="en-AU" baseline="0" dirty="0" smtClean="0"/>
                            <a:t> shot</a:t>
                          </a:r>
                          <a:r>
                            <a:rPr lang="en-AU" dirty="0" smtClean="0"/>
                            <a:t> noise reduction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509412" r="-101502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9412" r="-1198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56003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83" y="988881"/>
            <a:ext cx="2189693" cy="1333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386" y="2322394"/>
            <a:ext cx="2012313" cy="1152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-430" t="2220" r="47112" b="-2220"/>
          <a:stretch/>
        </p:blipFill>
        <p:spPr>
          <a:xfrm>
            <a:off x="6618309" y="3413563"/>
            <a:ext cx="2356167" cy="855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4308" t="1480" r="-285" b="-1480"/>
          <a:stretch/>
        </p:blipFill>
        <p:spPr>
          <a:xfrm>
            <a:off x="6869074" y="4268743"/>
            <a:ext cx="2037625" cy="8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9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Proposed Folded Cavity for </a:t>
            </a:r>
            <a:r>
              <a:rPr lang="en-AU" dirty="0" err="1" smtClean="0"/>
              <a:t>OzGrav</a:t>
            </a:r>
            <a:r>
              <a:rPr lang="en-AU" dirty="0" smtClean="0"/>
              <a:t> HF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809" y="1139768"/>
                <a:ext cx="4200577" cy="387633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AU" dirty="0" smtClean="0"/>
                  <a:t>Aim for a 16km long arm cavity</a:t>
                </a:r>
              </a:p>
              <a:p>
                <a:r>
                  <a:rPr lang="en-AU" dirty="0" err="1" smtClean="0"/>
                  <a:t>Gwinc</a:t>
                </a:r>
                <a:r>
                  <a:rPr lang="en-AU" dirty="0" smtClean="0"/>
                  <a:t> modelling “kluges”</a:t>
                </a:r>
              </a:p>
              <a:p>
                <a:pPr lvl="1"/>
                <a:r>
                  <a:rPr lang="en-AU" dirty="0" smtClean="0"/>
                  <a:t>All thermal noise put in Mirror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𝐶𝑅𝑌𝑂</m:t>
                        </m:r>
                      </m:sub>
                    </m:sSub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𝑏𝑜𝑢𝑛𝑐𝑒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−1))/2</m:t>
                    </m:r>
                  </m:oMath>
                </a14:m>
                <a:endParaRPr lang="en-AU" b="0" dirty="0" smtClean="0"/>
              </a:p>
              <a:p>
                <a:pPr lvl="1"/>
                <a:r>
                  <a:rPr lang="en-AU" dirty="0" smtClean="0"/>
                  <a:t>Arm length: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A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𝑎𝑟𝑚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𝑏𝑜𝑢𝑛𝑐𝑒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AU" dirty="0" smtClean="0"/>
              </a:p>
              <a:p>
                <a:pPr lvl="1"/>
                <a:r>
                  <a:rPr lang="en-AU" dirty="0" smtClean="0"/>
                  <a:t>All  relay losses put in ITM/ETM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𝐿𝑜𝑠𝑠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𝐸𝑇𝑀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𝐿𝑜𝑠𝑠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𝐻𝑅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𝑏𝑜𝑢𝑛𝑐𝑒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 smtClean="0"/>
              </a:p>
              <a:p>
                <a:r>
                  <a:rPr lang="en-AU" dirty="0"/>
                  <a:t>Full 16 km sensitivity</a:t>
                </a:r>
              </a:p>
              <a:p>
                <a:r>
                  <a:rPr lang="en-AU" dirty="0"/>
                  <a:t>Silicon at 120 k has thermal expansion = 0</a:t>
                </a:r>
              </a:p>
              <a:p>
                <a:r>
                  <a:rPr lang="en-AU" dirty="0"/>
                  <a:t>Tuneable of optic mode on room temperature </a:t>
                </a:r>
                <a:r>
                  <a:rPr lang="en-AU" dirty="0" smtClean="0"/>
                  <a:t>mirrors</a:t>
                </a:r>
              </a:p>
              <a:p>
                <a:r>
                  <a:rPr lang="en-AU" dirty="0" smtClean="0"/>
                  <a:t>Back of envelope suggests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−25</m:t>
                        </m:r>
                      </m:sup>
                    </m:sSup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𝐻𝑧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AU" dirty="0" smtClean="0"/>
                  <a:t> at 1 kHz possible in 1km detector (is 500m possible?)</a:t>
                </a:r>
              </a:p>
              <a:p>
                <a:r>
                  <a:rPr lang="en-AU" dirty="0" smtClean="0"/>
                  <a:t>Full modelling required</a:t>
                </a:r>
                <a:endParaRPr lang="en-AU" dirty="0"/>
              </a:p>
              <a:p>
                <a:pPr lvl="2"/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809" y="1139768"/>
                <a:ext cx="4200577" cy="3876335"/>
              </a:xfrm>
              <a:blipFill>
                <a:blip r:embed="rId2"/>
                <a:stretch>
                  <a:fillRect l="-1161" t="-2358" r="-23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88379" y="2122714"/>
            <a:ext cx="2000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696200" y="2132238"/>
            <a:ext cx="2000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 rot="760454">
            <a:off x="4988378" y="1538968"/>
            <a:ext cx="200025" cy="491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 rot="20780943">
            <a:off x="4988377" y="3215367"/>
            <a:ext cx="200025" cy="491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>
          <a:xfrm>
            <a:off x="5185966" y="1806520"/>
            <a:ext cx="2510234" cy="508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3"/>
          </p:cNvCxnSpPr>
          <p:nvPr/>
        </p:nvCxnSpPr>
        <p:spPr>
          <a:xfrm flipH="1">
            <a:off x="5188404" y="2314575"/>
            <a:ext cx="2507796" cy="308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3"/>
          </p:cNvCxnSpPr>
          <p:nvPr/>
        </p:nvCxnSpPr>
        <p:spPr>
          <a:xfrm>
            <a:off x="5188404" y="2622777"/>
            <a:ext cx="2507794" cy="22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3"/>
          </p:cNvCxnSpPr>
          <p:nvPr/>
        </p:nvCxnSpPr>
        <p:spPr>
          <a:xfrm flipH="1">
            <a:off x="5185577" y="2844573"/>
            <a:ext cx="2510621" cy="59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62675" y="1008499"/>
            <a:ext cx="1630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Tuneable room temperature  suspended mirrors</a:t>
            </a:r>
            <a:endParaRPr lang="en-AU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5239855" y="1377831"/>
            <a:ext cx="1322820" cy="259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</p:cNvCxnSpPr>
          <p:nvPr/>
        </p:nvCxnSpPr>
        <p:spPr>
          <a:xfrm flipH="1">
            <a:off x="5239855" y="1377831"/>
            <a:ext cx="1322820" cy="1904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2675" y="3484890"/>
            <a:ext cx="1630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Cryo</a:t>
            </a:r>
            <a:r>
              <a:rPr lang="en-AU" dirty="0" smtClean="0"/>
              <a:t> cooled mirrors hopefully 120 k similar coatings to Voyager</a:t>
            </a:r>
            <a:endParaRPr lang="en-AU" dirty="0"/>
          </a:p>
        </p:txBody>
      </p:sp>
      <p:cxnSp>
        <p:nvCxnSpPr>
          <p:cNvPr id="29" name="Straight Arrow Connector 28"/>
          <p:cNvCxnSpPr>
            <a:stCxn id="25" idx="0"/>
          </p:cNvCxnSpPr>
          <p:nvPr/>
        </p:nvCxnSpPr>
        <p:spPr>
          <a:xfrm flipH="1" flipV="1">
            <a:off x="5185577" y="2906486"/>
            <a:ext cx="2192165" cy="57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0"/>
          </p:cNvCxnSpPr>
          <p:nvPr/>
        </p:nvCxnSpPr>
        <p:spPr>
          <a:xfrm flipV="1">
            <a:off x="7377742" y="3077936"/>
            <a:ext cx="247701" cy="40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9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Possible Breakout Sections Topics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20K </a:t>
            </a:r>
            <a:r>
              <a:rPr lang="en-AU" dirty="0"/>
              <a:t>vs 123K </a:t>
            </a:r>
            <a:r>
              <a:rPr lang="en-AU" dirty="0" smtClean="0"/>
              <a:t>?</a:t>
            </a:r>
          </a:p>
          <a:p>
            <a:pPr marL="0" indent="0">
              <a:buNone/>
            </a:pPr>
            <a:r>
              <a:rPr lang="en-AU" dirty="0"/>
              <a:t>Benefits/Risks of </a:t>
            </a:r>
            <a:r>
              <a:rPr lang="en-AU" dirty="0" smtClean="0"/>
              <a:t>Folding ? </a:t>
            </a:r>
          </a:p>
          <a:p>
            <a:pPr marL="0" indent="0">
              <a:buNone/>
            </a:pPr>
            <a:r>
              <a:rPr lang="en-AU" dirty="0" smtClean="0"/>
              <a:t>What is the optimum vacuum length or how short can we get away with?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Parametric Instability Issues at 10MW - Solutions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Risks with high circulating </a:t>
            </a:r>
            <a:r>
              <a:rPr lang="en-AU" dirty="0" smtClean="0"/>
              <a:t>power?</a:t>
            </a:r>
          </a:p>
          <a:p>
            <a:pPr marL="0" indent="0">
              <a:buNone/>
            </a:pPr>
            <a:r>
              <a:rPr lang="en-AU" dirty="0" err="1">
                <a:hlinkClick r:id="rId2" tooltip="Create this topic"/>
              </a:rPr>
              <a:t>OzMO</a:t>
            </a:r>
            <a:r>
              <a:rPr lang="en-AU" dirty="0"/>
              <a:t> Decision tree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30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Detector design progress to date</a:t>
            </a:r>
          </a:p>
          <a:p>
            <a:r>
              <a:rPr lang="en-AU" dirty="0" smtClean="0"/>
              <a:t>Critical Issues</a:t>
            </a:r>
          </a:p>
          <a:p>
            <a:pPr lvl="1"/>
            <a:r>
              <a:rPr lang="en-AU" dirty="0" smtClean="0"/>
              <a:t>Coating Thermal Noise</a:t>
            </a:r>
          </a:p>
          <a:p>
            <a:pPr lvl="1"/>
            <a:r>
              <a:rPr lang="en-AU" dirty="0" smtClean="0"/>
              <a:t>Interferometer Length</a:t>
            </a:r>
          </a:p>
          <a:p>
            <a:pPr lvl="1"/>
            <a:r>
              <a:rPr lang="en-AU" dirty="0" smtClean="0"/>
              <a:t>High Circulating Power</a:t>
            </a:r>
          </a:p>
          <a:p>
            <a:pPr lvl="1"/>
            <a:r>
              <a:rPr lang="en-AU" dirty="0" smtClean="0"/>
              <a:t>Cryogenics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98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detector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11" y="1071731"/>
            <a:ext cx="4208689" cy="3263504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How can we build a detector that is fundable that can make a real difference to the global network?</a:t>
            </a:r>
          </a:p>
          <a:p>
            <a:r>
              <a:rPr lang="en-AU" dirty="0" smtClean="0"/>
              <a:t>Noise sources at HF generally simpler – mainly a light measurement problem</a:t>
            </a:r>
          </a:p>
          <a:p>
            <a:pPr lvl="1"/>
            <a:r>
              <a:rPr lang="en-AU" dirty="0" err="1" smtClean="0"/>
              <a:t>ie</a:t>
            </a:r>
            <a:r>
              <a:rPr lang="en-AU" dirty="0" smtClean="0"/>
              <a:t> displacement noise sources not so important</a:t>
            </a:r>
          </a:p>
          <a:p>
            <a:pPr lvl="1"/>
            <a:r>
              <a:rPr lang="en-AU" dirty="0" smtClean="0"/>
              <a:t>Length not as critical – can be achieved by folding</a:t>
            </a:r>
          </a:p>
          <a:p>
            <a:pPr lvl="1"/>
            <a:r>
              <a:rPr lang="en-AU" dirty="0" smtClean="0"/>
              <a:t>Require extremely high power though (5 MW)</a:t>
            </a:r>
          </a:p>
          <a:p>
            <a:r>
              <a:rPr lang="en-AU" dirty="0" smtClean="0"/>
              <a:t>Building a vacuum system from scratch give us </a:t>
            </a:r>
            <a:r>
              <a:rPr lang="en-AU" dirty="0" smtClean="0"/>
              <a:t>advantage</a:t>
            </a:r>
          </a:p>
          <a:p>
            <a:r>
              <a:rPr lang="en-AU" dirty="0" smtClean="0"/>
              <a:t>Cost $50 M - $100 M less may be more fundable</a:t>
            </a: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39" y="581058"/>
            <a:ext cx="4304103" cy="3003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5990" y="3737446"/>
            <a:ext cx="362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Proposed GEO HF Detector Noise Prediction, </a:t>
            </a:r>
            <a:r>
              <a:rPr lang="en-AU" smtClean="0"/>
              <a:t>Denis Martynov et al.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59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69" y="116895"/>
            <a:ext cx="7886700" cy="994172"/>
          </a:xfrm>
        </p:spPr>
        <p:txBody>
          <a:bodyPr/>
          <a:lstStyle/>
          <a:p>
            <a:r>
              <a:rPr lang="en-AU" dirty="0" smtClean="0"/>
              <a:t>Why we should focus on just HF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851" y="1052393"/>
            <a:ext cx="3835023" cy="3263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1800" dirty="0" smtClean="0">
                <a:solidFill>
                  <a:srgbClr val="FF0000"/>
                </a:solidFill>
              </a:rPr>
              <a:t>Cheap and Effective</a:t>
            </a:r>
          </a:p>
          <a:p>
            <a:r>
              <a:rPr lang="en-AU" sz="1800" dirty="0" smtClean="0">
                <a:solidFill>
                  <a:srgbClr val="FF0000"/>
                </a:solidFill>
              </a:rPr>
              <a:t>Really stiff suspensions prevent </a:t>
            </a:r>
            <a:r>
              <a:rPr lang="en-AU" sz="1800" dirty="0" err="1" smtClean="0">
                <a:solidFill>
                  <a:srgbClr val="FF0000"/>
                </a:solidFill>
              </a:rPr>
              <a:t>Siddles</a:t>
            </a:r>
            <a:r>
              <a:rPr lang="en-AU" sz="1800" dirty="0" smtClean="0">
                <a:solidFill>
                  <a:srgbClr val="FF0000"/>
                </a:solidFill>
              </a:rPr>
              <a:t> Sigg Instabilities</a:t>
            </a:r>
          </a:p>
          <a:p>
            <a:r>
              <a:rPr lang="en-AU" sz="1800" dirty="0" smtClean="0">
                <a:solidFill>
                  <a:srgbClr val="FF0000"/>
                </a:solidFill>
              </a:rPr>
              <a:t>Can use powerful actuators for length/alignment control with high bandwidth</a:t>
            </a:r>
          </a:p>
          <a:p>
            <a:r>
              <a:rPr lang="en-AU" sz="1800" dirty="0" smtClean="0">
                <a:solidFill>
                  <a:srgbClr val="FF0000"/>
                </a:solidFill>
              </a:rPr>
              <a:t>Significant folding to reduce length of vacuum pipes</a:t>
            </a:r>
          </a:p>
          <a:p>
            <a:r>
              <a:rPr lang="en-AU" sz="1800" dirty="0" smtClean="0">
                <a:solidFill>
                  <a:srgbClr val="FF0000"/>
                </a:solidFill>
              </a:rPr>
              <a:t>Minimal commissioning time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L</a:t>
            </a:r>
            <a:r>
              <a:rPr lang="en-AU" sz="1800" dirty="0" smtClean="0">
                <a:solidFill>
                  <a:srgbClr val="0070C0"/>
                </a:solidFill>
              </a:rPr>
              <a:t>ow Frequency adds significant cost and complexity</a:t>
            </a:r>
          </a:p>
          <a:p>
            <a:r>
              <a:rPr lang="en-AU" sz="1800" dirty="0" smtClean="0">
                <a:solidFill>
                  <a:srgbClr val="0070C0"/>
                </a:solidFill>
              </a:rPr>
              <a:t>Displacement noise sources become important</a:t>
            </a:r>
          </a:p>
          <a:p>
            <a:r>
              <a:rPr lang="en-AU" sz="1800" smtClean="0">
                <a:solidFill>
                  <a:srgbClr val="0070C0"/>
                </a:solidFill>
              </a:rPr>
              <a:t>Auxiliary </a:t>
            </a:r>
            <a:r>
              <a:rPr lang="en-AU" sz="1800" dirty="0" smtClean="0">
                <a:solidFill>
                  <a:srgbClr val="0070C0"/>
                </a:solidFill>
              </a:rPr>
              <a:t>control noises become really important</a:t>
            </a:r>
          </a:p>
          <a:p>
            <a:pPr marL="0" indent="0">
              <a:buNone/>
            </a:pPr>
            <a:r>
              <a:rPr lang="en-AU" sz="1800" dirty="0" smtClean="0"/>
              <a:t>Low Frequency Covered by three other longer detectors that have significantly bigger budgets – </a:t>
            </a:r>
            <a:r>
              <a:rPr lang="en-AU" sz="1800" dirty="0" err="1" smtClean="0"/>
              <a:t>aLIGO</a:t>
            </a:r>
            <a:r>
              <a:rPr lang="en-AU" sz="1800" dirty="0" smtClean="0"/>
              <a:t>+ and Virgo+ </a:t>
            </a:r>
            <a:endParaRPr lang="en-AU" sz="1800" dirty="0"/>
          </a:p>
        </p:txBody>
      </p:sp>
      <p:pic>
        <p:nvPicPr>
          <p:cNvPr id="4" name="SensitivityCurves.pdf" descr="SensitivityCurv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400" y="1055108"/>
            <a:ext cx="5031103" cy="33540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946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018154"/>
            <a:ext cx="7886700" cy="37742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• </a:t>
            </a:r>
            <a:r>
              <a:rPr lang="en-AU" dirty="0">
                <a:solidFill>
                  <a:srgbClr val="FF0000"/>
                </a:solidFill>
              </a:rPr>
              <a:t>Report on 23K vs 123K (TBD)</a:t>
            </a:r>
          </a:p>
          <a:p>
            <a:pPr marL="0" indent="0">
              <a:buNone/>
            </a:pPr>
            <a:r>
              <a:rPr lang="en-AU" dirty="0"/>
              <a:t>• </a:t>
            </a:r>
            <a:r>
              <a:rPr lang="en-AU" dirty="0" err="1">
                <a:solidFill>
                  <a:srgbClr val="FF0000"/>
                </a:solidFill>
                <a:hlinkClick r:id="rId2" tooltip="Create this topic"/>
              </a:rPr>
              <a:t>OzMO</a:t>
            </a:r>
            <a:r>
              <a:rPr lang="en-AU" dirty="0">
                <a:solidFill>
                  <a:srgbClr val="FF0000"/>
                </a:solidFill>
              </a:rPr>
              <a:t> Decision tree (David O, Rob W, Paul L and Eric T)</a:t>
            </a:r>
          </a:p>
          <a:p>
            <a:pPr marL="0" indent="0">
              <a:buNone/>
            </a:pPr>
            <a:r>
              <a:rPr lang="en-AU" dirty="0"/>
              <a:t>• Niobium suspensions or something else? (Joris and Peter V)</a:t>
            </a:r>
          </a:p>
          <a:p>
            <a:pPr marL="0" indent="0">
              <a:buNone/>
            </a:pPr>
            <a:r>
              <a:rPr lang="en-AU" dirty="0"/>
              <a:t>• Limitations from </a:t>
            </a:r>
            <a:r>
              <a:rPr lang="en-AU" dirty="0" err="1"/>
              <a:t>Kapitza</a:t>
            </a:r>
            <a:r>
              <a:rPr lang="en-AU" dirty="0"/>
              <a:t> resistance? (Joris)</a:t>
            </a:r>
          </a:p>
          <a:p>
            <a:pPr marL="0" indent="0">
              <a:buNone/>
            </a:pPr>
            <a:r>
              <a:rPr lang="en-AU" dirty="0"/>
              <a:t>• Signal recycling cavity very long cavity vs detuning (Dan B, Dave O and Rob W)</a:t>
            </a:r>
          </a:p>
          <a:p>
            <a:pPr marL="0" indent="0">
              <a:buNone/>
            </a:pPr>
            <a:r>
              <a:rPr lang="en-AU" dirty="0"/>
              <a:t>• Float zone silicon? (TBD)</a:t>
            </a:r>
          </a:p>
          <a:p>
            <a:pPr marL="0" indent="0">
              <a:buNone/>
            </a:pPr>
            <a:r>
              <a:rPr lang="en-AU" dirty="0"/>
              <a:t>• Suitable pipe diameter; pipe scaling laws (David B</a:t>
            </a:r>
            <a:r>
              <a:rPr lang="en-AU" dirty="0" smtClean="0"/>
              <a:t>) </a:t>
            </a:r>
          </a:p>
          <a:p>
            <a:pPr marL="0" indent="0">
              <a:buNone/>
            </a:pPr>
            <a:r>
              <a:rPr lang="en-AU" dirty="0" smtClean="0"/>
              <a:t>• </a:t>
            </a:r>
            <a:r>
              <a:rPr lang="en-AU" dirty="0">
                <a:solidFill>
                  <a:srgbClr val="FF0000"/>
                </a:solidFill>
              </a:rPr>
              <a:t>Benefits/Risks of Folding (Dave O)</a:t>
            </a:r>
          </a:p>
          <a:p>
            <a:pPr marL="0" indent="0">
              <a:buNone/>
            </a:pPr>
            <a:r>
              <a:rPr lang="en-AU" dirty="0"/>
              <a:t>• Cost function (TBD</a:t>
            </a:r>
            <a:r>
              <a:rPr lang="en-AU" dirty="0" smtClean="0"/>
              <a:t>)</a:t>
            </a:r>
          </a:p>
          <a:p>
            <a:r>
              <a:rPr lang="en-AU" dirty="0" smtClean="0"/>
              <a:t>Risks with high circulating power</a:t>
            </a:r>
          </a:p>
          <a:p>
            <a:r>
              <a:rPr lang="en-AU" dirty="0" smtClean="0"/>
              <a:t>Is laser frequency noise going to be an issue?</a:t>
            </a:r>
          </a:p>
        </p:txBody>
      </p:sp>
    </p:spTree>
    <p:extLst>
      <p:ext uri="{BB962C8B-B14F-4D97-AF65-F5344CB8AC3E}">
        <p14:creationId xmlns:p14="http://schemas.microsoft.com/office/powerpoint/2010/main" val="119074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 Studies/Talks to 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68" y="1046490"/>
            <a:ext cx="8246411" cy="3898864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Initial Strawman Design given by Rob Ward</a:t>
            </a:r>
          </a:p>
          <a:p>
            <a:pPr lvl="1"/>
            <a:r>
              <a:rPr lang="en-AU" dirty="0" smtClean="0"/>
              <a:t>Virtuous cycle of going to 20k</a:t>
            </a:r>
          </a:p>
          <a:p>
            <a:pPr lvl="1"/>
            <a:r>
              <a:rPr lang="en-AU" dirty="0" smtClean="0"/>
              <a:t>Similar to Dan Martynov, 10 MW at 20 k</a:t>
            </a:r>
          </a:p>
          <a:p>
            <a:r>
              <a:rPr lang="en-AU" dirty="0" smtClean="0"/>
              <a:t> Vacuum system discussion by David Blair</a:t>
            </a:r>
          </a:p>
          <a:p>
            <a:pPr lvl="1"/>
            <a:r>
              <a:rPr lang="en-AU" dirty="0" smtClean="0"/>
              <a:t>Need </a:t>
            </a:r>
            <a:r>
              <a:rPr lang="en-AU" dirty="0"/>
              <a:t>at least 1m </a:t>
            </a:r>
            <a:r>
              <a:rPr lang="en-AU" dirty="0" smtClean="0"/>
              <a:t>diameter </a:t>
            </a:r>
          </a:p>
          <a:p>
            <a:pPr lvl="1"/>
            <a:r>
              <a:rPr lang="en-AU" dirty="0" smtClean="0"/>
              <a:t>Vacuum Pipe ~$2k/m =&gt; $4M for 1 km arm detector</a:t>
            </a:r>
          </a:p>
          <a:p>
            <a:r>
              <a:rPr lang="en-AU" dirty="0" smtClean="0"/>
              <a:t>Suspension/Seismic </a:t>
            </a:r>
            <a:r>
              <a:rPr lang="en-AU" dirty="0"/>
              <a:t>Isolation </a:t>
            </a:r>
            <a:r>
              <a:rPr lang="en-AU" dirty="0" smtClean="0"/>
              <a:t>by Joris </a:t>
            </a:r>
            <a:r>
              <a:rPr lang="en-AU" dirty="0"/>
              <a:t>van Heijningen </a:t>
            </a:r>
            <a:endParaRPr lang="en-AU" dirty="0" smtClean="0"/>
          </a:p>
          <a:p>
            <a:r>
              <a:rPr lang="en-AU" dirty="0" err="1" smtClean="0"/>
              <a:t>Cryo</a:t>
            </a:r>
            <a:r>
              <a:rPr lang="en-AU" dirty="0" smtClean="0"/>
              <a:t> materials by </a:t>
            </a:r>
            <a:r>
              <a:rPr lang="en-AU" dirty="0"/>
              <a:t>Joris van </a:t>
            </a:r>
            <a:r>
              <a:rPr lang="en-AU" dirty="0" smtClean="0"/>
              <a:t>Heijningen/Peter Veitch</a:t>
            </a:r>
          </a:p>
          <a:p>
            <a:r>
              <a:rPr lang="en-AU" dirty="0"/>
              <a:t>Angular instabilities at high power </a:t>
            </a:r>
            <a:r>
              <a:rPr lang="en-AU" dirty="0" smtClean="0"/>
              <a:t>by Liu </a:t>
            </a:r>
            <a:r>
              <a:rPr lang="en-AU" dirty="0"/>
              <a:t>Jian </a:t>
            </a:r>
            <a:r>
              <a:rPr lang="en-AU" dirty="0" smtClean="0"/>
              <a:t>– Risk retired – just check noise</a:t>
            </a:r>
            <a:endParaRPr lang="en-AU" dirty="0"/>
          </a:p>
          <a:p>
            <a:r>
              <a:rPr lang="en-AU" dirty="0" smtClean="0"/>
              <a:t>Optimum </a:t>
            </a:r>
            <a:r>
              <a:rPr lang="en-AU" dirty="0"/>
              <a:t>test mass designs for minimising parametric </a:t>
            </a:r>
            <a:r>
              <a:rPr lang="en-AU" dirty="0" smtClean="0"/>
              <a:t>instabilities</a:t>
            </a:r>
            <a:r>
              <a:rPr lang="en-AU" dirty="0"/>
              <a:t> </a:t>
            </a:r>
            <a:r>
              <a:rPr lang="en-AU" dirty="0" smtClean="0"/>
              <a:t>by </a:t>
            </a:r>
            <a:r>
              <a:rPr lang="en-AU" dirty="0"/>
              <a:t>Zhang </a:t>
            </a:r>
            <a:r>
              <a:rPr lang="en-AU" dirty="0" err="1" smtClean="0"/>
              <a:t>Jue</a:t>
            </a:r>
            <a:r>
              <a:rPr lang="en-AU" dirty="0" smtClean="0"/>
              <a:t>, </a:t>
            </a:r>
          </a:p>
          <a:p>
            <a:r>
              <a:rPr lang="en-AU" dirty="0" smtClean="0"/>
              <a:t>GW Polarization discussion by Paul Lasky</a:t>
            </a:r>
          </a:p>
          <a:p>
            <a:r>
              <a:rPr lang="en-AU" dirty="0" smtClean="0"/>
              <a:t>Importance of HF by Paul Lasky</a:t>
            </a:r>
          </a:p>
          <a:p>
            <a:r>
              <a:rPr lang="en-AU" dirty="0" smtClean="0"/>
              <a:t>Bilby/</a:t>
            </a:r>
            <a:r>
              <a:rPr lang="en-AU" dirty="0" err="1" smtClean="0"/>
              <a:t>Pygwinc</a:t>
            </a:r>
            <a:r>
              <a:rPr lang="en-AU" dirty="0" smtClean="0"/>
              <a:t> by Dan Brown</a:t>
            </a:r>
          </a:p>
          <a:p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8615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:\wildfire\oncoming2.JPG"/>
          <p:cNvPicPr>
            <a:picLocks noChangeAspect="1" noChangeArrowheads="1"/>
          </p:cNvPicPr>
          <p:nvPr/>
        </p:nvPicPr>
        <p:blipFill rotWithShape="1">
          <a:blip r:embed="rId2" cstate="print"/>
          <a:srcRect t="31099"/>
          <a:stretch/>
        </p:blipFill>
        <p:spPr bwMode="auto">
          <a:xfrm>
            <a:off x="5142259" y="742963"/>
            <a:ext cx="2858741" cy="250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wildfire\Night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35546"/>
            <a:ext cx="3861048" cy="25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5307" y="195486"/>
            <a:ext cx="8538693" cy="40005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Beam Tubes Covers are important do we need them?</a:t>
            </a:r>
            <a:endParaRPr lang="en-AU" dirty="0"/>
          </a:p>
        </p:txBody>
      </p:sp>
      <p:pic>
        <p:nvPicPr>
          <p:cNvPr id="11" name="Picture 6" descr="D:\wildfire\Firepansmall.jpg"/>
          <p:cNvPicPr>
            <a:picLocks noChangeAspect="1" noChangeArrowheads="1"/>
          </p:cNvPicPr>
          <p:nvPr/>
        </p:nvPicPr>
        <p:blipFill>
          <a:blip r:embed="rId4" cstate="print"/>
          <a:srcRect l="79770"/>
          <a:stretch>
            <a:fillRect/>
          </a:stretch>
        </p:blipFill>
        <p:spPr bwMode="auto">
          <a:xfrm>
            <a:off x="3599892" y="3003798"/>
            <a:ext cx="4401108" cy="21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and_it_stayed_lock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001516"/>
            <a:ext cx="3212976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6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61007"/>
            <a:ext cx="8433463" cy="994172"/>
          </a:xfrm>
        </p:spPr>
        <p:txBody>
          <a:bodyPr/>
          <a:lstStyle/>
          <a:p>
            <a:r>
              <a:rPr lang="en-AU" dirty="0" smtClean="0"/>
              <a:t>A perspective on HF Noise sources – Initial LIGO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01" y="4054571"/>
            <a:ext cx="5254073" cy="1240900"/>
          </a:xfrm>
        </p:spPr>
        <p:txBody>
          <a:bodyPr>
            <a:normAutofit/>
          </a:bodyPr>
          <a:lstStyle/>
          <a:p>
            <a:r>
              <a:rPr lang="en-AU" dirty="0" smtClean="0"/>
              <a:t>Large power actuators probably OK</a:t>
            </a:r>
          </a:p>
          <a:p>
            <a:r>
              <a:rPr lang="en-AU" dirty="0" err="1"/>
              <a:t>iLIGO</a:t>
            </a:r>
            <a:r>
              <a:rPr lang="en-AU" dirty="0"/>
              <a:t> Seismic and Suspension would suffice in Signal Band – Possibly not in control band</a:t>
            </a:r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2" y="696660"/>
            <a:ext cx="3940017" cy="33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422970" y="3301070"/>
            <a:ext cx="784746" cy="68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SampleNoiseAnaly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9406" r="6361" b="5879"/>
          <a:stretch>
            <a:fillRect/>
          </a:stretch>
        </p:blipFill>
        <p:spPr bwMode="auto">
          <a:xfrm>
            <a:off x="4462715" y="751269"/>
            <a:ext cx="4535003" cy="340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722513" y="2406676"/>
            <a:ext cx="1768698" cy="2092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11274" y="789776"/>
            <a:ext cx="765150" cy="32155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15707" y="4435106"/>
            <a:ext cx="1106054" cy="87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7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56"/>
            <a:ext cx="7886700" cy="994172"/>
          </a:xfrm>
        </p:spPr>
        <p:txBody>
          <a:bodyPr/>
          <a:lstStyle/>
          <a:p>
            <a:r>
              <a:rPr lang="en-AU" dirty="0" smtClean="0"/>
              <a:t>Thermal Noise for </a:t>
            </a:r>
            <a:r>
              <a:rPr lang="en-AU" dirty="0" err="1" smtClean="0"/>
              <a:t>aLIGO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" y="841540"/>
            <a:ext cx="7127369" cy="3600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98953" y="1042828"/>
                <a:ext cx="2053318" cy="292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Thermal noise in current </a:t>
                </a:r>
                <a:r>
                  <a:rPr lang="en-AU" dirty="0" err="1" smtClean="0"/>
                  <a:t>aLIGO</a:t>
                </a:r>
                <a:r>
                  <a:rPr lang="en-AU" dirty="0" smtClean="0"/>
                  <a:t> would almost suffice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Can this be reproduced on kilometre scales 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Spot size scales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𝑎𝑟𝑚</m:t>
                            </m:r>
                          </m:sub>
                        </m:sSub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AU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Thermal noise scales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𝑎𝑟𝑚</m:t>
                            </m:r>
                          </m:sub>
                        </m:sSub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𝑆𝑝𝑜𝑡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b="1" dirty="0" smtClean="0"/>
                  <a:t>But should be a test bed for LIGO Voyager technology</a:t>
                </a:r>
                <a:endParaRPr lang="en-A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53" y="1042828"/>
                <a:ext cx="2053318" cy="2927148"/>
              </a:xfrm>
              <a:prstGeom prst="rect">
                <a:avLst/>
              </a:prstGeom>
              <a:blipFill>
                <a:blip r:embed="rId3"/>
                <a:stretch>
                  <a:fillRect l="-297" t="-417" r="-1484" b="-14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513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7171</TotalTime>
  <Words>519</Words>
  <Application>Microsoft Office PowerPoint</Application>
  <PresentationFormat>On-screen Show (16:9)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OzGrav High Frequency Detector – Detector Design</vt:lpstr>
      <vt:lpstr>Introduction</vt:lpstr>
      <vt:lpstr>The detector</vt:lpstr>
      <vt:lpstr>Why we should focus on just HF</vt:lpstr>
      <vt:lpstr>Key Issues</vt:lpstr>
      <vt:lpstr>Design Studies/Talks to Date</vt:lpstr>
      <vt:lpstr>Beam Tubes Covers are important do we need them?</vt:lpstr>
      <vt:lpstr>A perspective on HF Noise sources – Initial LIGO</vt:lpstr>
      <vt:lpstr>Thermal Noise for aLIGO</vt:lpstr>
      <vt:lpstr>A First Look of Folding OzGrav HF</vt:lpstr>
      <vt:lpstr>Proposed Folded Cavity for OzGrav HF</vt:lpstr>
      <vt:lpstr>Possible Breakout Sections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Yeshe Fenner</dc:creator>
  <cp:lastModifiedBy>David Ottaway</cp:lastModifiedBy>
  <cp:revision>162</cp:revision>
  <cp:lastPrinted>2017-03-10T07:00:56Z</cp:lastPrinted>
  <dcterms:created xsi:type="dcterms:W3CDTF">2017-02-01T00:31:37Z</dcterms:created>
  <dcterms:modified xsi:type="dcterms:W3CDTF">2018-12-07T07:58:39Z</dcterms:modified>
</cp:coreProperties>
</file>